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43" r:id="rId2"/>
    <p:sldId id="385" r:id="rId3"/>
    <p:sldId id="384" r:id="rId4"/>
    <p:sldId id="386" r:id="rId5"/>
    <p:sldId id="387" r:id="rId6"/>
    <p:sldId id="388" r:id="rId7"/>
    <p:sldId id="35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7">
          <p15:clr>
            <a:srgbClr val="A4A3A4"/>
          </p15:clr>
        </p15:guide>
        <p15:guide id="2" pos="-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B231E"/>
    <a:srgbClr val="2B2421"/>
    <a:srgbClr val="DEDEDE"/>
    <a:srgbClr val="BCC7C3"/>
    <a:srgbClr val="DBC6B4"/>
    <a:srgbClr val="DDDCD1"/>
    <a:srgbClr val="B31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4" autoAdjust="0"/>
  </p:normalViewPr>
  <p:slideViewPr>
    <p:cSldViewPr>
      <p:cViewPr varScale="1">
        <p:scale>
          <a:sx n="71" d="100"/>
          <a:sy n="71" d="100"/>
        </p:scale>
        <p:origin x="418" y="53"/>
      </p:cViewPr>
      <p:guideLst>
        <p:guide orient="horz" pos="1577"/>
        <p:guide pos="-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schfs1x\userRS\F-J\jdc358_RS\Documents\aaaaLCOT\Resilience%20Threshold%20Analysis%202017040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FCS Resilience: </a:t>
            </a:r>
            <a:br>
              <a:rPr lang="en-US" sz="1800" b="0" i="0" baseline="0">
                <a:effectLst/>
              </a:rPr>
            </a:br>
            <a:r>
              <a:rPr lang="en-US" sz="1600" b="0" i="0" baseline="0">
                <a:effectLst/>
              </a:rPr>
              <a:t>Asset Coefficients by Zone &amp; Threshold</a:t>
            </a:r>
            <a:endParaRPr lang="en-US" sz="16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TLU EP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FCS!$Q$47:$AE$47</c:f>
              <c:numCache>
                <c:formatCode>General</c:formatCode>
                <c:ptCount val="15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  <c:pt idx="4">
                  <c:v>24</c:v>
                </c:pt>
                <c:pt idx="5">
                  <c:v>26</c:v>
                </c:pt>
                <c:pt idx="6">
                  <c:v>28</c:v>
                </c:pt>
                <c:pt idx="7">
                  <c:v>30</c:v>
                </c:pt>
                <c:pt idx="8">
                  <c:v>32</c:v>
                </c:pt>
                <c:pt idx="9">
                  <c:v>34</c:v>
                </c:pt>
                <c:pt idx="10">
                  <c:v>36</c:v>
                </c:pt>
                <c:pt idx="11">
                  <c:v>38</c:v>
                </c:pt>
                <c:pt idx="12">
                  <c:v>40</c:v>
                </c:pt>
                <c:pt idx="13">
                  <c:v>42</c:v>
                </c:pt>
                <c:pt idx="14">
                  <c:v>44</c:v>
                </c:pt>
              </c:numCache>
            </c:numRef>
          </c:cat>
          <c:val>
            <c:numRef>
              <c:f>FCS!$Q$59:$AE$59</c:f>
              <c:numCache>
                <c:formatCode>General</c:formatCode>
                <c:ptCount val="15"/>
                <c:pt idx="0">
                  <c:v>2.06E-2</c:v>
                </c:pt>
                <c:pt idx="1">
                  <c:v>3.2399999999999998E-2</c:v>
                </c:pt>
                <c:pt idx="2">
                  <c:v>4.5199999999999997E-2</c:v>
                </c:pt>
                <c:pt idx="3">
                  <c:v>5.6599999999999998E-2</c:v>
                </c:pt>
                <c:pt idx="4">
                  <c:v>6.4399999999999999E-2</c:v>
                </c:pt>
                <c:pt idx="5">
                  <c:v>6.7400000000000002E-2</c:v>
                </c:pt>
                <c:pt idx="6">
                  <c:v>6.5799999999999997E-2</c:v>
                </c:pt>
                <c:pt idx="7">
                  <c:v>6.0600000000000001E-2</c:v>
                </c:pt>
                <c:pt idx="8">
                  <c:v>5.3100000000000001E-2</c:v>
                </c:pt>
                <c:pt idx="9">
                  <c:v>4.4900000000000002E-2</c:v>
                </c:pt>
                <c:pt idx="10">
                  <c:v>3.6700000000000003E-2</c:v>
                </c:pt>
                <c:pt idx="11">
                  <c:v>2.92E-2</c:v>
                </c:pt>
                <c:pt idx="12">
                  <c:v>2.2700000000000001E-2</c:v>
                </c:pt>
                <c:pt idx="13">
                  <c:v>1.72E-2</c:v>
                </c:pt>
                <c:pt idx="14">
                  <c:v>1.2800000000000001E-2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0AF-4851-B421-8141370C787B}"/>
            </c:ext>
          </c:extLst>
        </c:ser>
        <c:ser>
          <c:idx val="1"/>
          <c:order val="1"/>
          <c:tx>
            <c:v>Land EP</c:v>
          </c:tx>
          <c:spPr>
            <a:ln w="28575" cap="rnd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cat>
            <c:numRef>
              <c:f>FCS!$Q$47:$AE$47</c:f>
              <c:numCache>
                <c:formatCode>General</c:formatCode>
                <c:ptCount val="15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  <c:pt idx="4">
                  <c:v>24</c:v>
                </c:pt>
                <c:pt idx="5">
                  <c:v>26</c:v>
                </c:pt>
                <c:pt idx="6">
                  <c:v>28</c:v>
                </c:pt>
                <c:pt idx="7">
                  <c:v>30</c:v>
                </c:pt>
                <c:pt idx="8">
                  <c:v>32</c:v>
                </c:pt>
                <c:pt idx="9">
                  <c:v>34</c:v>
                </c:pt>
                <c:pt idx="10">
                  <c:v>36</c:v>
                </c:pt>
                <c:pt idx="11">
                  <c:v>38</c:v>
                </c:pt>
                <c:pt idx="12">
                  <c:v>40</c:v>
                </c:pt>
                <c:pt idx="13">
                  <c:v>42</c:v>
                </c:pt>
                <c:pt idx="14">
                  <c:v>44</c:v>
                </c:pt>
              </c:numCache>
            </c:numRef>
          </c:cat>
          <c:val>
            <c:numRef>
              <c:f>FCS!$Q$60:$AE$60</c:f>
              <c:numCache>
                <c:formatCode>General</c:formatCode>
                <c:ptCount val="15"/>
                <c:pt idx="0">
                  <c:v>3.46E-3</c:v>
                </c:pt>
                <c:pt idx="1">
                  <c:v>8.2699999999999996E-3</c:v>
                </c:pt>
                <c:pt idx="2">
                  <c:v>1.55E-2</c:v>
                </c:pt>
                <c:pt idx="3">
                  <c:v>2.4400000000000002E-2</c:v>
                </c:pt>
                <c:pt idx="4">
                  <c:v>3.32E-2</c:v>
                </c:pt>
                <c:pt idx="5">
                  <c:v>4.02E-2</c:v>
                </c:pt>
                <c:pt idx="6">
                  <c:v>4.4400000000000002E-2</c:v>
                </c:pt>
                <c:pt idx="7">
                  <c:v>4.5499999999999999E-2</c:v>
                </c:pt>
                <c:pt idx="8">
                  <c:v>4.3900000000000002E-2</c:v>
                </c:pt>
                <c:pt idx="9">
                  <c:v>4.0300000000000002E-2</c:v>
                </c:pt>
                <c:pt idx="10">
                  <c:v>3.56E-2</c:v>
                </c:pt>
                <c:pt idx="11">
                  <c:v>3.0300000000000001E-2</c:v>
                </c:pt>
                <c:pt idx="12">
                  <c:v>2.5000000000000001E-2</c:v>
                </c:pt>
                <c:pt idx="13">
                  <c:v>2.01E-2</c:v>
                </c:pt>
                <c:pt idx="14">
                  <c:v>1.5699999999999999E-2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0AF-4851-B421-8141370C787B}"/>
            </c:ext>
          </c:extLst>
        </c:ser>
        <c:ser>
          <c:idx val="4"/>
          <c:order val="2"/>
          <c:tx>
            <c:v>Water EP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FCS!$Q$47:$AE$47</c:f>
              <c:numCache>
                <c:formatCode>General</c:formatCode>
                <c:ptCount val="15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22</c:v>
                </c:pt>
                <c:pt idx="4">
                  <c:v>24</c:v>
                </c:pt>
                <c:pt idx="5">
                  <c:v>26</c:v>
                </c:pt>
                <c:pt idx="6">
                  <c:v>28</c:v>
                </c:pt>
                <c:pt idx="7">
                  <c:v>30</c:v>
                </c:pt>
                <c:pt idx="8">
                  <c:v>32</c:v>
                </c:pt>
                <c:pt idx="9">
                  <c:v>34</c:v>
                </c:pt>
                <c:pt idx="10">
                  <c:v>36</c:v>
                </c:pt>
                <c:pt idx="11">
                  <c:v>38</c:v>
                </c:pt>
                <c:pt idx="12">
                  <c:v>40</c:v>
                </c:pt>
                <c:pt idx="13">
                  <c:v>42</c:v>
                </c:pt>
                <c:pt idx="14">
                  <c:v>44</c:v>
                </c:pt>
              </c:numCache>
            </c:numRef>
          </c:cat>
          <c:val>
            <c:numRef>
              <c:f>FCS!$Q$63:$AE$63</c:f>
              <c:numCache>
                <c:formatCode>General</c:formatCode>
                <c:ptCount val="15"/>
                <c:pt idx="0">
                  <c:v>5.5999999999999999E-3</c:v>
                </c:pt>
                <c:pt idx="1">
                  <c:v>7.0299999999999998E-3</c:v>
                </c:pt>
                <c:pt idx="2">
                  <c:v>7.3099999999999997E-3</c:v>
                </c:pt>
                <c:pt idx="3">
                  <c:v>5.9300000000000004E-3</c:v>
                </c:pt>
                <c:pt idx="4">
                  <c:v>3.0100000000000001E-3</c:v>
                </c:pt>
                <c:pt idx="5">
                  <c:v>-6.7699999999999998E-4</c:v>
                </c:pt>
                <c:pt idx="6">
                  <c:v>-4.1700000000000001E-3</c:v>
                </c:pt>
                <c:pt idx="7">
                  <c:v>-6.7999999999999996E-3</c:v>
                </c:pt>
                <c:pt idx="8">
                  <c:v>-8.3499999999999998E-3</c:v>
                </c:pt>
                <c:pt idx="9">
                  <c:v>-8.9499999999999996E-3</c:v>
                </c:pt>
                <c:pt idx="10">
                  <c:v>-8.8100000000000001E-3</c:v>
                </c:pt>
                <c:pt idx="11">
                  <c:v>-8.1399999999999997E-3</c:v>
                </c:pt>
                <c:pt idx="12">
                  <c:v>-7.1399999999999996E-3</c:v>
                </c:pt>
                <c:pt idx="13">
                  <c:v>-5.9800000000000001E-3</c:v>
                </c:pt>
                <c:pt idx="14">
                  <c:v>-4.79E-3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0AF-4851-B421-8141370C787B}"/>
            </c:ext>
          </c:extLst>
        </c:ser>
        <c:ser>
          <c:idx val="2"/>
          <c:order val="3"/>
          <c:tx>
            <c:v>TLU MT</c:v>
          </c:tx>
          <c:spPr>
            <a:ln w="28575" cap="rnd">
              <a:solidFill>
                <a:schemeClr val="accent1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FCS!$AF$59:$AT$59</c:f>
              <c:numCache>
                <c:formatCode>General</c:formatCode>
                <c:ptCount val="15"/>
                <c:pt idx="0">
                  <c:v>7.7999999999999999E-4</c:v>
                </c:pt>
                <c:pt idx="1">
                  <c:v>1.7799999999999999E-3</c:v>
                </c:pt>
                <c:pt idx="2">
                  <c:v>3.6099999999999999E-3</c:v>
                </c:pt>
                <c:pt idx="3">
                  <c:v>6.7499999999999999E-3</c:v>
                </c:pt>
                <c:pt idx="4">
                  <c:v>1.18E-2</c:v>
                </c:pt>
                <c:pt idx="5">
                  <c:v>1.9099999999999999E-2</c:v>
                </c:pt>
                <c:pt idx="6">
                  <c:v>2.8400000000000002E-2</c:v>
                </c:pt>
                <c:pt idx="7">
                  <c:v>3.8800000000000001E-2</c:v>
                </c:pt>
                <c:pt idx="8">
                  <c:v>4.8800000000000003E-2</c:v>
                </c:pt>
                <c:pt idx="9">
                  <c:v>5.7099999999999998E-2</c:v>
                </c:pt>
                <c:pt idx="10">
                  <c:v>6.25E-2</c:v>
                </c:pt>
                <c:pt idx="11">
                  <c:v>6.4600000000000005E-2</c:v>
                </c:pt>
                <c:pt idx="12">
                  <c:v>6.3299999999999995E-2</c:v>
                </c:pt>
                <c:pt idx="13">
                  <c:v>5.9400000000000001E-2</c:v>
                </c:pt>
                <c:pt idx="14">
                  <c:v>5.3499999999999999E-2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0AF-4851-B421-8141370C787B}"/>
            </c:ext>
          </c:extLst>
        </c:ser>
        <c:ser>
          <c:idx val="3"/>
          <c:order val="4"/>
          <c:tx>
            <c:v>Land MT</c:v>
          </c:tx>
          <c:spPr>
            <a:ln w="28575" cap="rnd">
              <a:solidFill>
                <a:srgbClr val="FF6600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FCS!$AF$60:$AT$60</c:f>
              <c:numCache>
                <c:formatCode>General</c:formatCode>
                <c:ptCount val="15"/>
                <c:pt idx="0">
                  <c:v>-3.6400000000000001E-4</c:v>
                </c:pt>
                <c:pt idx="1">
                  <c:v>-7.0500000000000001E-4</c:v>
                </c:pt>
                <c:pt idx="2">
                  <c:v>-1.07E-3</c:v>
                </c:pt>
                <c:pt idx="3">
                  <c:v>-9.810000000000001E-4</c:v>
                </c:pt>
                <c:pt idx="4">
                  <c:v>4.1899999999999999E-4</c:v>
                </c:pt>
                <c:pt idx="5">
                  <c:v>3.9899999999999996E-3</c:v>
                </c:pt>
                <c:pt idx="6">
                  <c:v>0.01</c:v>
                </c:pt>
                <c:pt idx="7">
                  <c:v>1.8100000000000002E-2</c:v>
                </c:pt>
                <c:pt idx="8">
                  <c:v>2.7199999999999998E-2</c:v>
                </c:pt>
                <c:pt idx="9">
                  <c:v>3.5999999999999997E-2</c:v>
                </c:pt>
                <c:pt idx="10">
                  <c:v>4.3400000000000001E-2</c:v>
                </c:pt>
                <c:pt idx="11">
                  <c:v>4.8500000000000001E-2</c:v>
                </c:pt>
                <c:pt idx="12">
                  <c:v>5.0900000000000001E-2</c:v>
                </c:pt>
                <c:pt idx="13">
                  <c:v>5.0700000000000002E-2</c:v>
                </c:pt>
                <c:pt idx="14">
                  <c:v>4.8300000000000003E-2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0AF-4851-B421-8141370C787B}"/>
            </c:ext>
          </c:extLst>
        </c:ser>
        <c:ser>
          <c:idx val="5"/>
          <c:order val="5"/>
          <c:tx>
            <c:v>Water MT</c:v>
          </c:tx>
          <c:spPr>
            <a:ln w="28575" cap="rnd">
              <a:solidFill>
                <a:schemeClr val="accent6"/>
              </a:solidFill>
              <a:prstDash val="dash"/>
              <a:round/>
            </a:ln>
            <a:effectLst/>
          </c:spPr>
          <c:marker>
            <c:symbol val="none"/>
          </c:marker>
          <c:val>
            <c:numRef>
              <c:f>FCS!$AF$63:$AT$63</c:f>
              <c:numCache>
                <c:formatCode>General</c:formatCode>
                <c:ptCount val="15"/>
                <c:pt idx="0">
                  <c:v>3.5100000000000002E-4</c:v>
                </c:pt>
                <c:pt idx="1">
                  <c:v>7.7200000000000001E-4</c:v>
                </c:pt>
                <c:pt idx="2">
                  <c:v>1.5100000000000001E-3</c:v>
                </c:pt>
                <c:pt idx="3">
                  <c:v>2.5999999999999999E-3</c:v>
                </c:pt>
                <c:pt idx="4">
                  <c:v>3.9500000000000004E-3</c:v>
                </c:pt>
                <c:pt idx="5">
                  <c:v>5.2900000000000004E-3</c:v>
                </c:pt>
                <c:pt idx="6">
                  <c:v>6.2199999999999998E-3</c:v>
                </c:pt>
                <c:pt idx="7">
                  <c:v>6.3299999999999997E-3</c:v>
                </c:pt>
                <c:pt idx="8">
                  <c:v>5.3299999999999997E-3</c:v>
                </c:pt>
                <c:pt idx="9">
                  <c:v>3.2399999999999998E-3</c:v>
                </c:pt>
                <c:pt idx="10">
                  <c:v>3.4000000000000002E-4</c:v>
                </c:pt>
                <c:pt idx="11">
                  <c:v>-2.8800000000000002E-3</c:v>
                </c:pt>
                <c:pt idx="12">
                  <c:v>-5.9699999999999996E-3</c:v>
                </c:pt>
                <c:pt idx="13">
                  <c:v>-8.5699999999999995E-3</c:v>
                </c:pt>
                <c:pt idx="14">
                  <c:v>-1.0500000000000001E-2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0AF-4851-B421-8141370C78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0248704"/>
        <c:axId val="384159856"/>
      </c:lineChart>
      <c:catAx>
        <c:axId val="25024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4159856"/>
        <c:crosses val="autoZero"/>
        <c:auto val="1"/>
        <c:lblAlgn val="ctr"/>
        <c:lblOffset val="100"/>
        <c:noMultiLvlLbl val="0"/>
      </c:catAx>
      <c:valAx>
        <c:axId val="38415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024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2B3636-2FD7-4616-9810-556BAA5F2AC3}" type="datetime1">
              <a:rPr lang="en-US" altLang="en-US"/>
              <a:pPr>
                <a:defRPr/>
              </a:pPr>
              <a:t>4/23/2017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788776-C913-4E21-9A7F-6FD4FD4B2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5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1C0451-DACC-4BA4-A998-BD643C22A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2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94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6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4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667934-D906-4A3C-976A-C379BD7145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5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1494" indent="-289036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6145" indent="-23122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8602" indent="-23122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81060" indent="-231229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ABC278-5269-4490-A003-FF75D908B7FE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88975"/>
            <a:ext cx="4595812" cy="3446463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595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564DD-9844-41B0-A119-48FCDFE01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943895"/>
            <a:chOff x="-3175" y="5914103"/>
            <a:chExt cx="9144000" cy="943895"/>
          </a:xfrm>
        </p:grpSpPr>
        <p:sp>
          <p:nvSpPr>
            <p:cNvPr id="8" name="Rectangle 7"/>
            <p:cNvSpPr/>
            <p:nvPr userDrawn="1"/>
          </p:nvSpPr>
          <p:spPr>
            <a:xfrm>
              <a:off x="-3175" y="5914103"/>
              <a:ext cx="9144000" cy="943895"/>
            </a:xfrm>
            <a:prstGeom prst="rect">
              <a:avLst/>
            </a:prstGeom>
            <a:solidFill>
              <a:srgbClr val="B31B1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" t="42305"/>
            <a:stretch/>
          </p:blipFill>
          <p:spPr>
            <a:xfrm>
              <a:off x="202379" y="6046836"/>
              <a:ext cx="4500003" cy="6758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5898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57C3F-E553-40D7-B80C-ABC5426F6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36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9983B-E5E0-4A77-A6C0-45A3D738F0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310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ESPP90b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0"/>
            <a:ext cx="9144000" cy="943895"/>
            <a:chOff x="-3175" y="5914103"/>
            <a:chExt cx="9144000" cy="943895"/>
          </a:xfrm>
        </p:grpSpPr>
        <p:sp>
          <p:nvSpPr>
            <p:cNvPr id="7" name="Rectangle 6"/>
            <p:cNvSpPr/>
            <p:nvPr userDrawn="1"/>
          </p:nvSpPr>
          <p:spPr>
            <a:xfrm>
              <a:off x="-3175" y="5914103"/>
              <a:ext cx="9144000" cy="943895"/>
            </a:xfrm>
            <a:prstGeom prst="rect">
              <a:avLst/>
            </a:prstGeom>
            <a:solidFill>
              <a:srgbClr val="B31B1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" t="42305"/>
            <a:stretch/>
          </p:blipFill>
          <p:spPr>
            <a:xfrm>
              <a:off x="202379" y="6046836"/>
              <a:ext cx="4500003" cy="6758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509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6F316-45BB-4EE7-9145-D5BC43F822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943895"/>
            <a:chOff x="-3175" y="5914103"/>
            <a:chExt cx="9144000" cy="943895"/>
          </a:xfrm>
        </p:grpSpPr>
        <p:sp>
          <p:nvSpPr>
            <p:cNvPr id="8" name="Rectangle 7"/>
            <p:cNvSpPr/>
            <p:nvPr userDrawn="1"/>
          </p:nvSpPr>
          <p:spPr>
            <a:xfrm>
              <a:off x="-3175" y="5914103"/>
              <a:ext cx="9144000" cy="943895"/>
            </a:xfrm>
            <a:prstGeom prst="rect">
              <a:avLst/>
            </a:prstGeom>
            <a:solidFill>
              <a:srgbClr val="B31B1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" t="42305"/>
            <a:stretch/>
          </p:blipFill>
          <p:spPr>
            <a:xfrm>
              <a:off x="202379" y="6046836"/>
              <a:ext cx="4500003" cy="6758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2720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F46A2-2F46-4ADA-93C0-4741019947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39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00E6D-50B2-43C4-921C-6524BFC4A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57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CE7A9-35C7-4A04-89BC-66747869B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56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023C-F8AA-410F-BC65-9909318383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06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29E85-460A-4762-ADE7-802C8EFBC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943895"/>
            <a:chOff x="-3175" y="5914103"/>
            <a:chExt cx="9144000" cy="943895"/>
          </a:xfrm>
        </p:grpSpPr>
        <p:sp>
          <p:nvSpPr>
            <p:cNvPr id="6" name="Rectangle 5"/>
            <p:cNvSpPr/>
            <p:nvPr userDrawn="1"/>
          </p:nvSpPr>
          <p:spPr>
            <a:xfrm>
              <a:off x="-3175" y="5914103"/>
              <a:ext cx="9144000" cy="943895"/>
            </a:xfrm>
            <a:prstGeom prst="rect">
              <a:avLst/>
            </a:prstGeom>
            <a:solidFill>
              <a:srgbClr val="B31B1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8" t="42305"/>
            <a:stretch/>
          </p:blipFill>
          <p:spPr>
            <a:xfrm>
              <a:off x="202379" y="6046836"/>
              <a:ext cx="4500003" cy="6758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9533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4A91-58CC-4BB7-B6B4-C3A5117D6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059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0BCFA-35A2-4BEB-BA1F-0A8BF3039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49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65EEDC-BCE1-4B8D-ACDF-FFC92B5ECB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10" descr="CHDSAEM_3line_pptslide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0"/>
            <a:ext cx="9144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752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The Development Resilience Approach 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124200"/>
            <a:ext cx="80772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Georgia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Georgia" pitchFamily="18" charset="0"/>
              </a:rPr>
              <a:t>Chris Barrett, Jenn </a:t>
            </a:r>
            <a:r>
              <a:rPr lang="en-US" sz="2800" dirty="0" err="1" smtClean="0">
                <a:latin typeface="Georgia" pitchFamily="18" charset="0"/>
              </a:rPr>
              <a:t>Cissé</a:t>
            </a:r>
            <a:r>
              <a:rPr lang="en-US" sz="2800" dirty="0" smtClean="0">
                <a:latin typeface="Georgia" pitchFamily="18" charset="0"/>
              </a:rPr>
              <a:t>, Joanna Upton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Georgia" pitchFamily="18" charset="0"/>
              </a:rPr>
              <a:t>Cornell University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Georgia" pitchFamily="18" charset="0"/>
              </a:rPr>
              <a:t>April </a:t>
            </a:r>
            <a:r>
              <a:rPr lang="en-US" sz="2800" dirty="0" smtClean="0">
                <a:latin typeface="Georgia" pitchFamily="18" charset="0"/>
              </a:rPr>
              <a:t>18, </a:t>
            </a:r>
            <a:r>
              <a:rPr lang="en-US" sz="2800" dirty="0" smtClean="0">
                <a:latin typeface="Georgia" pitchFamily="18" charset="0"/>
              </a:rPr>
              <a:t>2017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Georgia" pitchFamily="18" charset="0"/>
              </a:rPr>
              <a:t>Feinstein International Center, Tufts University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Georgia" pitchFamily="18" charset="0"/>
              </a:rPr>
              <a:t>Resilience Measurement Think Shop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22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143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Development Resilience Approach</a:t>
            </a:r>
            <a:endParaRPr lang="en-US" sz="2800" dirty="0"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807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itchFamily="18" charset="0"/>
              </a:rPr>
              <a:t>Based on Barrett &amp; Constas (</a:t>
            </a:r>
            <a:r>
              <a:rPr lang="en-US" sz="2800" i="1" dirty="0" smtClean="0">
                <a:latin typeface="Georgia" pitchFamily="18" charset="0"/>
              </a:rPr>
              <a:t>PNAS</a:t>
            </a:r>
            <a:r>
              <a:rPr lang="en-US" sz="2800" dirty="0" smtClean="0">
                <a:latin typeface="Georgia" pitchFamily="18" charset="0"/>
              </a:rPr>
              <a:t> 2014)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itchFamily="18" charset="0"/>
              </a:rPr>
              <a:t>Probabilistic approach to estimating stochastic well-being dynamics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Georgia" pitchFamily="18" charset="0"/>
              </a:rPr>
              <a:t>Like poverty estimation, an explicitly normative approach based on assumed 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465138" algn="l"/>
              </a:tabLst>
            </a:pPr>
            <a:r>
              <a:rPr lang="en-US" sz="2800" dirty="0">
                <a:latin typeface="Georgia" pitchFamily="18" charset="0"/>
              </a:rPr>
              <a:t> </a:t>
            </a:r>
            <a:r>
              <a:rPr lang="en-US" sz="2800" dirty="0" smtClean="0">
                <a:latin typeface="Georgia" pitchFamily="18" charset="0"/>
              </a:rPr>
              <a:t>    (i) Level </a:t>
            </a:r>
            <a:r>
              <a:rPr lang="en-US" sz="2800" dirty="0">
                <a:latin typeface="Georgia" pitchFamily="18" charset="0"/>
              </a:rPr>
              <a:t>– Minimum acceptable standard of </a:t>
            </a:r>
            <a:r>
              <a:rPr lang="en-US" sz="2800" dirty="0" smtClean="0">
                <a:latin typeface="Georgia" pitchFamily="18" charset="0"/>
              </a:rPr>
              <a:t>   	‘</a:t>
            </a:r>
            <a:r>
              <a:rPr lang="en-US" sz="2800" dirty="0">
                <a:latin typeface="Georgia" pitchFamily="18" charset="0"/>
              </a:rPr>
              <a:t>adequate well-being’ </a:t>
            </a:r>
            <a:r>
              <a:rPr lang="en-US" sz="2800" dirty="0" smtClean="0">
                <a:latin typeface="Georgia" pitchFamily="18" charset="0"/>
              </a:rPr>
              <a:t>(outcome</a:t>
            </a:r>
            <a:r>
              <a:rPr lang="en-US" sz="2800" dirty="0">
                <a:latin typeface="Georgia" pitchFamily="18" charset="0"/>
              </a:rPr>
              <a:t>) for an </a:t>
            </a:r>
            <a:r>
              <a:rPr lang="en-US" sz="2800" dirty="0" smtClean="0">
                <a:latin typeface="Georgia" pitchFamily="18" charset="0"/>
              </a:rPr>
              <a:t>	individual </a:t>
            </a:r>
            <a:r>
              <a:rPr lang="en-US" sz="2800" dirty="0">
                <a:latin typeface="Georgia" pitchFamily="18" charset="0"/>
              </a:rPr>
              <a:t>or household.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Georgia" pitchFamily="18" charset="0"/>
              </a:rPr>
              <a:t>(ii) Probability </a:t>
            </a:r>
            <a:r>
              <a:rPr lang="en-US" sz="2800" dirty="0">
                <a:latin typeface="Georgia" pitchFamily="18" charset="0"/>
              </a:rPr>
              <a:t>– Minimum acceptable likelihood of meeting level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Georgia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6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4343400"/>
          </a:xfrm>
        </p:spPr>
        <p:txBody>
          <a:bodyPr anchor="t"/>
          <a:lstStyle/>
          <a:p>
            <a:pPr algn="l">
              <a:tabLst>
                <a:tab pos="465138" algn="l"/>
              </a:tabLst>
            </a:pP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- In order to evaluate, must first be able to measure (if observable) or estimate (if unobservable).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- Estimate conditional moments of the well-being outcome variable, as a function of variables reflecting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	(i) exogenous shocks (e.g., drought, illness, cyclone)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(ii) conditioners of exposure, recovery (e.g., gender)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(iii) interventions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(iv) polynomial lags of DV (i.e., nonlinear dynamics)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- Describe and predict time path of resilience for individuals of aggregates of individuals</a:t>
            </a:r>
            <a:endParaRPr lang="en-US" sz="28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990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  <a:cs typeface="Arial" panose="020B0604020202020204" pitchFamily="34" charset="0"/>
              </a:rPr>
              <a:t>Estimating Resilience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6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8991600" cy="4343400"/>
          </a:xfrm>
        </p:spPr>
        <p:txBody>
          <a:bodyPr anchor="t"/>
          <a:lstStyle/>
          <a:p>
            <a:pPr algn="l">
              <a:tabLst>
                <a:tab pos="465138" algn="l"/>
              </a:tabLst>
            </a:pPr>
            <a: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By gender of HH head		By HH mobility</a:t>
            </a:r>
            <a:br>
              <a:rPr lang="en-US" sz="2800" dirty="0" smtClean="0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00" y="1219200"/>
            <a:ext cx="8863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Examples from northern Kenya pastoralists</a:t>
            </a:r>
            <a:endParaRPr lang="en-US" sz="2800" dirty="0">
              <a:latin typeface="Georgia" panose="020405020504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00" y="2646218"/>
            <a:ext cx="4430553" cy="3102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302" y="2626822"/>
            <a:ext cx="4566112" cy="3121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Georgia"/>
                <a:cs typeface="Georgia"/>
              </a:rPr>
              <a:t>Extension: Food security &amp; resilience in </a:t>
            </a:r>
            <a:r>
              <a:rPr lang="en-US" sz="2800" dirty="0" err="1" smtClean="0">
                <a:latin typeface="Georgia"/>
                <a:cs typeface="Georgia"/>
              </a:rPr>
              <a:t>Tigray</a:t>
            </a:r>
            <a:r>
              <a:rPr lang="en-US" sz="2800" dirty="0" smtClean="0">
                <a:latin typeface="Georgia"/>
                <a:cs typeface="Georgia"/>
              </a:rPr>
              <a:t> </a:t>
            </a:r>
            <a:r>
              <a:rPr lang="en-US" sz="2400" dirty="0" smtClean="0">
                <a:latin typeface="Georgia"/>
                <a:cs typeface="Georgia"/>
              </a:rPr>
              <a:t>(Maxwell, </a:t>
            </a:r>
            <a:r>
              <a:rPr lang="en-US" sz="2400" dirty="0" err="1" smtClean="0">
                <a:latin typeface="Georgia"/>
                <a:cs typeface="Georgia"/>
              </a:rPr>
              <a:t>Vaitla</a:t>
            </a:r>
            <a:r>
              <a:rPr lang="en-US" sz="2400" dirty="0" smtClean="0">
                <a:latin typeface="Georgia"/>
                <a:cs typeface="Georgia"/>
              </a:rPr>
              <a:t>, </a:t>
            </a:r>
            <a:r>
              <a:rPr lang="en-US" sz="2400" dirty="0" err="1" smtClean="0">
                <a:latin typeface="Georgia"/>
                <a:cs typeface="Georgia"/>
              </a:rPr>
              <a:t>Cissé</a:t>
            </a:r>
            <a:r>
              <a:rPr lang="en-US" sz="2400" dirty="0" smtClean="0">
                <a:latin typeface="Georgia"/>
                <a:cs typeface="Georgia"/>
              </a:rPr>
              <a:t>, and Upton)</a:t>
            </a:r>
            <a:endParaRPr lang="en-US" sz="2400" dirty="0">
              <a:latin typeface="Georgia"/>
              <a:cs typeface="Georg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01000" cy="4572000"/>
          </a:xfrm>
        </p:spPr>
        <p:txBody>
          <a:bodyPr/>
          <a:lstStyle/>
          <a:p>
            <a:r>
              <a:rPr lang="en-US" sz="2600" dirty="0" smtClean="0">
                <a:latin typeface="Georgia"/>
                <a:cs typeface="Georgia"/>
              </a:rPr>
              <a:t>Building on Livelihood Change over Time study (Feinstein &amp; </a:t>
            </a:r>
            <a:r>
              <a:rPr lang="en-US" sz="2600" dirty="0" err="1" smtClean="0">
                <a:latin typeface="Georgia"/>
                <a:cs typeface="Georgia"/>
              </a:rPr>
              <a:t>Makelle</a:t>
            </a:r>
            <a:r>
              <a:rPr lang="en-US" sz="2600" dirty="0">
                <a:latin typeface="Georgia"/>
                <a:cs typeface="Georgia"/>
              </a:rPr>
              <a:t> </a:t>
            </a:r>
            <a:r>
              <a:rPr lang="en-US" sz="2600" dirty="0" smtClean="0">
                <a:latin typeface="Georgia"/>
                <a:cs typeface="Georgia"/>
              </a:rPr>
              <a:t>University)</a:t>
            </a:r>
          </a:p>
          <a:p>
            <a:pPr lvl="1"/>
            <a:r>
              <a:rPr lang="en-US" sz="2400" dirty="0" smtClean="0">
                <a:latin typeface="Georgia"/>
                <a:cs typeface="Georgia"/>
              </a:rPr>
              <a:t>Four rounds of data over two years (~300 </a:t>
            </a:r>
            <a:r>
              <a:rPr lang="en-US" sz="2400" dirty="0" err="1" smtClean="0">
                <a:latin typeface="Georgia"/>
                <a:cs typeface="Georgia"/>
              </a:rPr>
              <a:t>hhs</a:t>
            </a:r>
            <a:r>
              <a:rPr lang="en-US" sz="2400" dirty="0" smtClean="0">
                <a:latin typeface="Georgia"/>
                <a:cs typeface="Georgia"/>
              </a:rPr>
              <a:t>), </a:t>
            </a:r>
            <a:r>
              <a:rPr lang="en-US" sz="2400" dirty="0" err="1" smtClean="0">
                <a:latin typeface="Georgia"/>
                <a:cs typeface="Georgia"/>
              </a:rPr>
              <a:t>Tsaeda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err="1" smtClean="0">
                <a:latin typeface="Georgia"/>
                <a:cs typeface="Georgia"/>
              </a:rPr>
              <a:t>Amba</a:t>
            </a:r>
            <a:r>
              <a:rPr lang="en-US" sz="2400" dirty="0" smtClean="0">
                <a:latin typeface="Georgia"/>
                <a:cs typeface="Georgia"/>
              </a:rPr>
              <a:t> &amp; </a:t>
            </a:r>
            <a:r>
              <a:rPr lang="en-US" sz="2400" dirty="0" err="1" smtClean="0">
                <a:latin typeface="Georgia"/>
                <a:cs typeface="Georgia"/>
              </a:rPr>
              <a:t>Seharti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err="1" smtClean="0">
                <a:latin typeface="Georgia"/>
                <a:cs typeface="Georgia"/>
              </a:rPr>
              <a:t>Samre</a:t>
            </a:r>
            <a:r>
              <a:rPr lang="en-US" sz="2400" dirty="0" smtClean="0">
                <a:latin typeface="Georgia"/>
                <a:cs typeface="Georgia"/>
              </a:rPr>
              <a:t> </a:t>
            </a:r>
            <a:r>
              <a:rPr lang="en-US" sz="2400" dirty="0" err="1" smtClean="0">
                <a:latin typeface="Georgia"/>
                <a:cs typeface="Georgia"/>
              </a:rPr>
              <a:t>woredas</a:t>
            </a:r>
            <a:endParaRPr lang="en-US" sz="2400" dirty="0" smtClean="0">
              <a:latin typeface="Georgia"/>
              <a:cs typeface="Georgia"/>
            </a:endParaRPr>
          </a:p>
          <a:p>
            <a:r>
              <a:rPr lang="en-US" sz="2600" dirty="0" smtClean="0">
                <a:latin typeface="Georgia"/>
                <a:cs typeface="Georgia"/>
              </a:rPr>
              <a:t>Explore relationship between food security indicators (FCS &amp; RCSI), and examine thresholds</a:t>
            </a:r>
          </a:p>
          <a:p>
            <a:pPr lvl="1"/>
            <a:r>
              <a:rPr lang="en-US" sz="2400" dirty="0" smtClean="0">
                <a:latin typeface="Georgia"/>
                <a:cs typeface="Georgia"/>
              </a:rPr>
              <a:t>Confirm that indicators capture different dimensions (combining regions is deceptive)</a:t>
            </a:r>
          </a:p>
          <a:p>
            <a:pPr lvl="1"/>
            <a:r>
              <a:rPr lang="en-US" sz="2400" dirty="0" smtClean="0">
                <a:latin typeface="Georgia"/>
                <a:cs typeface="Georgia"/>
              </a:rPr>
              <a:t>Changing thresholds has some effect on interpretation…</a:t>
            </a:r>
            <a:endParaRPr lang="en-US" sz="2400" dirty="0">
              <a:latin typeface="Georgia"/>
              <a:cs typeface="Georgia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57400"/>
            <a:ext cx="7620000" cy="45720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95600"/>
            <a:ext cx="3657600" cy="293814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895600"/>
            <a:ext cx="38862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89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Georgia"/>
                <a:cs typeface="Georgia"/>
              </a:rPr>
              <a:t>Extension: Food security &amp; resilience in </a:t>
            </a:r>
            <a:r>
              <a:rPr lang="en-US" sz="2800" dirty="0" err="1" smtClean="0">
                <a:latin typeface="Georgia"/>
                <a:cs typeface="Georgia"/>
              </a:rPr>
              <a:t>Tigray</a:t>
            </a:r>
            <a:r>
              <a:rPr lang="en-US" sz="2800" dirty="0" smtClean="0">
                <a:latin typeface="Georgia"/>
                <a:cs typeface="Georgia"/>
              </a:rPr>
              <a:t> </a:t>
            </a:r>
            <a:r>
              <a:rPr lang="en-US" sz="2400" dirty="0" smtClean="0">
                <a:latin typeface="Georgia"/>
                <a:cs typeface="Georgia"/>
              </a:rPr>
              <a:t>(Maxwell, </a:t>
            </a:r>
            <a:r>
              <a:rPr lang="en-US" sz="2400" dirty="0" err="1" smtClean="0">
                <a:latin typeface="Georgia"/>
                <a:cs typeface="Georgia"/>
              </a:rPr>
              <a:t>Vaitla</a:t>
            </a:r>
            <a:r>
              <a:rPr lang="en-US" sz="2400" dirty="0" smtClean="0">
                <a:latin typeface="Georgia"/>
                <a:cs typeface="Georgia"/>
              </a:rPr>
              <a:t>, </a:t>
            </a:r>
            <a:r>
              <a:rPr lang="en-US" sz="2400" dirty="0" err="1" smtClean="0">
                <a:latin typeface="Georgia"/>
                <a:cs typeface="Georgia"/>
              </a:rPr>
              <a:t>Cissé</a:t>
            </a:r>
            <a:r>
              <a:rPr lang="en-US" sz="2400" dirty="0" smtClean="0">
                <a:latin typeface="Georgia"/>
                <a:cs typeface="Georgia"/>
              </a:rPr>
              <a:t>, and Upton)</a:t>
            </a:r>
            <a:endParaRPr lang="en-US" sz="2400" dirty="0">
              <a:latin typeface="Georgia"/>
              <a:cs typeface="Georgia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672824890"/>
              </p:ext>
            </p:extLst>
          </p:nvPr>
        </p:nvGraphicFramePr>
        <p:xfrm>
          <a:off x="1143000" y="2209800"/>
          <a:ext cx="6781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045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468"/>
            <a:ext cx="9127375" cy="6845531"/>
          </a:xfrm>
          <a:prstGeom prst="rect">
            <a:avLst/>
          </a:prstGeom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2771775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en-US" sz="3600" b="1" dirty="0">
                <a:solidFill>
                  <a:schemeClr val="bg1"/>
                </a:solidFill>
                <a:latin typeface="Georgia" panose="02040502050405020303" pitchFamily="18" charset="0"/>
              </a:rPr>
              <a:t>Thank you for your time and interest!</a:t>
            </a:r>
            <a:endParaRPr lang="en-US" alt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113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8155</TotalTime>
  <Words>218</Words>
  <Application>Microsoft Office PowerPoint</Application>
  <PresentationFormat>On-screen Show (4:3)</PresentationFormat>
  <Paragraphs>31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MS PGothic</vt:lpstr>
      <vt:lpstr>MS PGothic</vt:lpstr>
      <vt:lpstr>Arial</vt:lpstr>
      <vt:lpstr>Georgia</vt:lpstr>
      <vt:lpstr>Times</vt:lpstr>
      <vt:lpstr>Times New Roman</vt:lpstr>
      <vt:lpstr>Blank</vt:lpstr>
      <vt:lpstr>PowerPoint Presentation</vt:lpstr>
      <vt:lpstr>PowerPoint Presentation</vt:lpstr>
      <vt:lpstr>- In order to evaluate, must first be able to measure (if observable) or estimate (if unobservable).  - Estimate conditional moments of the well-being outcome variable, as a function of variables reflecting  (i) exogenous shocks (e.g., drought, illness, cyclone)  (ii) conditioners of exposure, recovery (e.g., gender)  (iii) interventions  (iv) polynomial lags of DV (i.e., nonlinear dynamics)  - Describe and predict time path of resilience for individuals of aggregates of individuals</vt:lpstr>
      <vt:lpstr>By gender of HH head  By HH mobility </vt:lpstr>
      <vt:lpstr>Extension: Food security &amp; resilience in Tigray (Maxwell, Vaitla, Cissé, and Upton)</vt:lpstr>
      <vt:lpstr>Extension: Food security &amp; resilience in Tigray (Maxwell, Vaitla, Cissé, and Upton)</vt:lpstr>
      <vt:lpstr>PowerPoint Presentation</vt:lpstr>
    </vt:vector>
  </TitlesOfParts>
  <Company>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Joseph Christian</dc:creator>
  <cp:lastModifiedBy>Chris Barrett</cp:lastModifiedBy>
  <cp:revision>280</cp:revision>
  <cp:lastPrinted>2010-08-18T19:55:19Z</cp:lastPrinted>
  <dcterms:created xsi:type="dcterms:W3CDTF">2010-09-09T13:53:52Z</dcterms:created>
  <dcterms:modified xsi:type="dcterms:W3CDTF">2017-04-23T19:39:35Z</dcterms:modified>
</cp:coreProperties>
</file>